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4" r:id="rId2"/>
  </p:sldMasterIdLst>
  <p:notesMasterIdLst>
    <p:notesMasterId r:id="rId8"/>
  </p:notesMasterIdLst>
  <p:sldIdLst>
    <p:sldId id="256" r:id="rId3"/>
    <p:sldId id="403" r:id="rId4"/>
    <p:sldId id="445" r:id="rId5"/>
    <p:sldId id="406" r:id="rId6"/>
    <p:sldId id="41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002F8E"/>
    <a:srgbClr val="000000"/>
    <a:srgbClr val="003399"/>
    <a:srgbClr val="000099"/>
    <a:srgbClr val="333333"/>
    <a:srgbClr val="558ED5"/>
    <a:srgbClr val="0000FF"/>
    <a:srgbClr val="003B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824" y="-7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8FA26F-0829-43F9-B76E-C5ABCA638063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97CD6-3EDC-43A1-BFE6-556DB01E9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65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97CD6-3EDC-43A1-BFE6-556DB01E9DE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99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784225"/>
          </a:xfrm>
        </p:spPr>
        <p:txBody>
          <a:bodyPr>
            <a:normAutofit/>
          </a:bodyPr>
          <a:lstStyle>
            <a:lvl1pPr>
              <a:defRPr sz="3600" baseline="0">
                <a:solidFill>
                  <a:srgbClr val="FF0000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D0C2D-E3D1-45AC-9577-1C42CA833D95}" type="datetime1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Mtg,  1/9/14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85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5B2D3-347D-42F4-9431-1ACB2955152C}" type="datetime1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Mtg,  1/9/14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55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23F4-4DCA-4084-B8FE-D70F375388C7}" type="datetime1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Mtg,  1/9/14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3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8B87-5D19-4A8D-95B2-DA06F575B7E9}" type="datetime1">
              <a:rPr lang="en-US" smtClean="0"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Mtg,  1/9/14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000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784225"/>
          </a:xfrm>
        </p:spPr>
        <p:txBody>
          <a:bodyPr>
            <a:normAutofit/>
          </a:bodyPr>
          <a:lstStyle>
            <a:lvl1pPr>
              <a:defRPr sz="3600" baseline="0">
                <a:solidFill>
                  <a:srgbClr val="FF0000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DF154-7DCE-483E-A99A-12326B4F1002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1/8/2014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Mtg,  1/9/14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283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CA669-3CC4-4EE6-A75C-FDB0E6EDF771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1/8/2014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37325"/>
            <a:ext cx="3429000" cy="244475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C.Woody, EIC Calorimeter Group Mtg,  1/9/14</a:t>
            </a:r>
            <a:endParaRPr lang="en-US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228600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fld id="{59EA4CFA-C3DC-4ADB-8A77-9C015038EFD0}" type="slidenum">
              <a:rPr lang="en-US" smtClean="0">
                <a:solidFill>
                  <a:srgbClr val="1F497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561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649A-1A28-48CE-A185-37A56406B365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1/8/2014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Mtg,  1/9/14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564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6199-9A23-49FF-BA43-305CD39F8727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1/8/2014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Mtg,  1/9/14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576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DD6AA-91B7-4855-8DF4-4E42346FB9F5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1/8/2014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Mtg,  1/9/14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1295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E35D2-0F75-4B6A-AA6F-774879BD3267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1/8/2014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Mtg,  1/9/14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9943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4F229-7AE3-4FA3-82EF-8FC5DD3160F6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1/8/2014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Mtg,  1/9/14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96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C61A5-3314-41CE-8170-A64D1698290D}" type="datetime1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37325"/>
            <a:ext cx="3429000" cy="244475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smtClean="0"/>
              <a:t>C.Woody, EIC Calorimeter Group Mtg,  1/9/14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228600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fld id="{59EA4CFA-C3DC-4ADB-8A77-9C015038EF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04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43EA-0220-4738-BCB5-DF90F4897F06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1/8/2014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Mtg,  1/9/14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4403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06315-3BEA-452F-88D0-01FB7E68D3E7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1/8/2014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Mtg,  1/9/14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0227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441FD-A995-4DCF-BC2C-405AF74F82FB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1/8/2014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Mtg,  1/9/14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9062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F75FC-6FD4-4F80-B29D-D963990D806B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1/8/2014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Mtg,  1/9/14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3939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7B7C-32F4-454A-94FF-F926852314C1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1/8/2014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Mtg,  1/9/14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8225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3C19B-C8C4-4EA6-8C8E-2A6F3A4DDBAC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1/8/2014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37325"/>
            <a:ext cx="3429000" cy="244475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C.Woody, EIC Calorimeter Group Mtg,  1/9/14</a:t>
            </a:r>
            <a:endParaRPr lang="en-US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228600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fld id="{59EA4CFA-C3DC-4ADB-8A77-9C015038EFD0}" type="slidenum">
              <a:rPr lang="en-US" smtClean="0">
                <a:solidFill>
                  <a:srgbClr val="1F497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667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4332B-CF61-426C-9A9D-C5E1C0371B95}" type="datetime1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Mtg,  1/9/14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0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6431-00B7-4ACE-A16D-8F518AE086F8}" type="datetime1">
              <a:rPr lang="en-US" smtClean="0"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Mtg,  1/9/14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295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BC97-3EE6-4993-AE4E-EA7F08C4F8EB}" type="datetime1">
              <a:rPr lang="en-US" smtClean="0"/>
              <a:t>1/8/2014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Mtg,  1/9/14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0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F2AC6-A2E8-4280-9022-8D59FCAA1703}" type="datetime1">
              <a:rPr lang="en-US" smtClean="0"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Mtg,  1/9/14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9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F1E2C-FBC5-4D66-9049-8326CAD29F5E}" type="datetime1">
              <a:rPr lang="en-US" smtClean="0"/>
              <a:t>1/8/2014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Mtg,  1/9/14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39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5DE2-66F8-4E53-80BF-BF396D660D3F}" type="datetime1">
              <a:rPr lang="en-US" smtClean="0"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Mtg,  1/9/14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701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A7361-505F-4173-BFB9-A619DC0AC48D}" type="datetime1">
              <a:rPr lang="en-US" smtClean="0"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Mtg,  1/9/14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31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C32A2-E034-4F70-B71A-6A0F11C1B70E}" type="datetime1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C.Woody, EIC Calorimeter Group Mtg,  1/9/14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84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 baseline="0">
          <a:solidFill>
            <a:srgbClr val="FF0000"/>
          </a:solidFill>
          <a:latin typeface="Arial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3292E-AE6E-4783-B2BF-10A6E26C5D7E}" type="datetime1">
              <a:rPr lang="en-US" smtClean="0">
                <a:solidFill>
                  <a:srgbClr val="0000CC">
                    <a:tint val="75000"/>
                  </a:srgbClr>
                </a:solidFill>
              </a:rPr>
              <a:t>1/8/2014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00CC">
                    <a:tint val="75000"/>
                  </a:srgbClr>
                </a:solidFill>
              </a:rPr>
              <a:t>C.Woody, EIC Calorimeter Group Mtg,  1/9/14</a:t>
            </a:r>
            <a:endParaRPr lang="en-US" dirty="0">
              <a:solidFill>
                <a:srgbClr val="0000CC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A4CFA-C3DC-4ADB-8A77-9C015038EFD0}" type="slidenum">
              <a:rPr lang="en-US" smtClean="0">
                <a:solidFill>
                  <a:srgbClr val="0000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068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 baseline="0">
          <a:solidFill>
            <a:srgbClr val="FF0000"/>
          </a:solidFill>
          <a:latin typeface="Arial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142629" y="1676400"/>
            <a:ext cx="666750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DAAEAE"/>
                    </a:gs>
                    <a:gs pos="50000">
                      <a:srgbClr val="FFCCCC"/>
                    </a:gs>
                    <a:gs pos="100000">
                      <a:srgbClr val="DAAEAE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Short Update on PHENIX EMCAL and HCAL Prototypes</a:t>
            </a:r>
            <a:endParaRPr lang="en-US" sz="3200" b="1" dirty="0" smtClean="0">
              <a:solidFill>
                <a:srgbClr val="FF0000"/>
              </a:solidFill>
              <a:latin typeface="Arial" charset="0"/>
            </a:endParaRPr>
          </a:p>
          <a:p>
            <a:pPr algn="ctr"/>
            <a:r>
              <a:rPr lang="en-US" sz="2400" dirty="0" smtClean="0">
                <a:solidFill>
                  <a:srgbClr val="FF0000"/>
                </a:solidFill>
                <a:latin typeface="Arial" charset="0"/>
              </a:rPr>
              <a:t>(since last report on 12/5/13</a:t>
            </a:r>
            <a:r>
              <a:rPr lang="en-US" sz="2400" dirty="0" smtClean="0">
                <a:solidFill>
                  <a:srgbClr val="FF0000"/>
                </a:solidFill>
                <a:latin typeface="Arial" charset="0"/>
              </a:rPr>
              <a:t>)</a:t>
            </a:r>
            <a:endParaRPr lang="en-US" sz="24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771525" y="942975"/>
            <a:ext cx="7848600" cy="152400"/>
          </a:xfrm>
          <a:prstGeom prst="rect">
            <a:avLst/>
          </a:prstGeom>
          <a:gradFill rotWithShape="0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pic>
        <p:nvPicPr>
          <p:cNvPr id="11" name="Picture 18" descr="BNL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66687"/>
            <a:ext cx="1751859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EIC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780" y="166687"/>
            <a:ext cx="741556" cy="685800"/>
          </a:xfrm>
          <a:prstGeom prst="rect">
            <a:avLst/>
          </a:prstGeom>
        </p:spPr>
      </p:pic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2544726" y="3429000"/>
            <a:ext cx="3810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AEDADA"/>
                    </a:gs>
                    <a:gs pos="50000">
                      <a:srgbClr val="CCFFFF"/>
                    </a:gs>
                    <a:gs pos="100000">
                      <a:srgbClr val="AEDADA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 Narrow" pitchFamily="34" charset="0"/>
              </a:rPr>
              <a:t>Craig Woody 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 Narrow" pitchFamily="34" charset="0"/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 Narrow" pitchFamily="34" charset="0"/>
              </a:rPr>
              <a:t>BNL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2254102" y="4572000"/>
            <a:ext cx="4648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EEEEBE"/>
                    </a:gs>
                    <a:gs pos="50000">
                      <a:srgbClr val="FFFFCC"/>
                    </a:gs>
                    <a:gs pos="100000">
                      <a:srgbClr val="EEEEBE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rgbClr val="CC3300"/>
                </a:solidFill>
              </a:rPr>
              <a:t>EIC Calorimeter Group Meeting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Arial Narrow" pitchFamily="34" charset="0"/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Arial Narrow" pitchFamily="34" charset="0"/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Arial Narrow" pitchFamily="34" charset="0"/>
              </a:rPr>
              <a:t>January </a:t>
            </a:r>
            <a:r>
              <a:rPr lang="en-US" sz="2000" kern="0" dirty="0">
                <a:solidFill>
                  <a:srgbClr val="CC3300"/>
                </a:solidFill>
              </a:rPr>
              <a:t>9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Arial Narrow" pitchFamily="34" charset="0"/>
              </a:rPr>
              <a:t>,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Arial Narrow" pitchFamily="34" charset="0"/>
              </a:rPr>
              <a:t>2014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0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0296"/>
            <a:ext cx="8229600" cy="57943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EMCAL </a:t>
            </a:r>
            <a:r>
              <a:rPr lang="en-US" sz="3200" b="1" dirty="0" smtClean="0"/>
              <a:t>Prototype</a:t>
            </a:r>
            <a:endParaRPr lang="en-US" sz="32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Mtg,  1/9/14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7563" y="4182140"/>
            <a:ext cx="5350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Absorber stack of 7 tower modules</a:t>
            </a:r>
          </a:p>
          <a:p>
            <a:pPr algn="ctr"/>
            <a:endParaRPr lang="en-US" sz="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Each tower module has 7 optically isolated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towers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685800"/>
            <a:ext cx="8348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1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mm (2 x 0.5 mm) flat W plates, 1 mm fibers, rear spacer for tapering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10340"/>
            <a:ext cx="3226975" cy="274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768" y="4237114"/>
            <a:ext cx="3090929" cy="2057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3" r="3970"/>
          <a:stretch/>
        </p:blipFill>
        <p:spPr>
          <a:xfrm>
            <a:off x="3650762" y="1180214"/>
            <a:ext cx="1762346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52" y="1099066"/>
            <a:ext cx="1866305" cy="25146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563597" y="3641499"/>
            <a:ext cx="3130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R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otation stand for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measuring response as a function of tilt angle 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ight Arrow 10"/>
          <p:cNvSpPr>
            <a:spLocks noChangeAspect="1"/>
          </p:cNvSpPr>
          <p:nvPr/>
        </p:nvSpPr>
        <p:spPr>
          <a:xfrm>
            <a:off x="4764082" y="5370860"/>
            <a:ext cx="646118" cy="24384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67695" y="5265814"/>
            <a:ext cx="426383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Readout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ends are polished and potted with white reflecting epoxy</a:t>
            </a:r>
          </a:p>
          <a:p>
            <a:pPr algn="ctr"/>
            <a:endParaRPr lang="en-US" sz="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Front ends have mirror reflector</a:t>
            </a:r>
          </a:p>
        </p:txBody>
      </p:sp>
    </p:spTree>
    <p:extLst>
      <p:ext uri="{BB962C8B-B14F-4D97-AF65-F5344CB8AC3E}">
        <p14:creationId xmlns:p14="http://schemas.microsoft.com/office/powerpoint/2010/main" val="275873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377" y="1524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sz="2800" b="1" dirty="0" err="1" smtClean="0"/>
              <a:t>sPHENIX</a:t>
            </a:r>
            <a:r>
              <a:rPr lang="en-US" sz="2800" b="1" dirty="0" smtClean="0"/>
              <a:t> EMCAL Prototype Test with Cosmic Rays</a:t>
            </a:r>
            <a:endParaRPr lang="en-US" sz="28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C.Woody, EIC Calorimeter Group Mtg,  1/9/14</a:t>
            </a:r>
            <a:endParaRPr lang="en-US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>
                <a:solidFill>
                  <a:srgbClr val="1F497D">
                    <a:lumMod val="60000"/>
                    <a:lumOff val="40000"/>
                  </a:srgbClr>
                </a:solidFill>
              </a:rPr>
              <a:pPr/>
              <a:t>3</a:t>
            </a:fld>
            <a:endParaRPr lang="en-US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937437"/>
            <a:ext cx="3429000" cy="457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8849" y="5638799"/>
            <a:ext cx="35273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2F8E"/>
                </a:solidFill>
              </a:rPr>
              <a:t>EMCAL prototype being tested with cosmic rays in the Physics High Bay (12/23/13)</a:t>
            </a:r>
            <a:endParaRPr lang="en-US" sz="1600" dirty="0">
              <a:solidFill>
                <a:srgbClr val="002F8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91000" y="3200400"/>
            <a:ext cx="434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2F8E"/>
                </a:solidFill>
              </a:rPr>
              <a:t>Digitized cosmic ray pulses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43400" y="5986046"/>
            <a:ext cx="434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2F8E"/>
                </a:solidFill>
              </a:rPr>
              <a:t>Pulse height distribution</a:t>
            </a: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309" y="3657600"/>
            <a:ext cx="261559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759" y="990600"/>
            <a:ext cx="4462869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160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Mtg,  1/9/14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228600"/>
            <a:ext cx="8229600" cy="731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FF0000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HCAL Prototype</a:t>
            </a:r>
            <a:endParaRPr lang="en-US" sz="32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3" r="4302"/>
          <a:stretch/>
        </p:blipFill>
        <p:spPr>
          <a:xfrm>
            <a:off x="4164416" y="1162493"/>
            <a:ext cx="4827184" cy="3429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5" r="16860"/>
          <a:stretch/>
        </p:blipFill>
        <p:spPr>
          <a:xfrm>
            <a:off x="161261" y="1215655"/>
            <a:ext cx="3877339" cy="3429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43000" y="4876800"/>
            <a:ext cx="69838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EMCAL prototype being assembled  in the Physics High Bay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99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EIC Calorimeter Group Mtg,  1/9/14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457" y="152400"/>
            <a:ext cx="8229600" cy="731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FF0000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3200" b="1" dirty="0" err="1" smtClean="0"/>
              <a:t>Fermilab</a:t>
            </a:r>
            <a:r>
              <a:rPr lang="en-US" sz="3200" b="1" dirty="0" smtClean="0"/>
              <a:t> Beam Test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23857" y="5677030"/>
            <a:ext cx="807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F8E"/>
                </a:solidFill>
              </a:rPr>
              <a:t>Test of combined EMCAL and HCAL  prototypes at </a:t>
            </a:r>
            <a:r>
              <a:rPr lang="en-US" dirty="0" err="1" smtClean="0">
                <a:solidFill>
                  <a:srgbClr val="002F8E"/>
                </a:solidFill>
              </a:rPr>
              <a:t>Fermilab</a:t>
            </a:r>
            <a:r>
              <a:rPr lang="en-US" dirty="0" smtClean="0">
                <a:solidFill>
                  <a:srgbClr val="002F8E"/>
                </a:solidFill>
              </a:rPr>
              <a:t> in Feb 2014</a:t>
            </a:r>
          </a:p>
          <a:p>
            <a:pPr algn="ctr"/>
            <a:r>
              <a:rPr lang="en-US" dirty="0">
                <a:solidFill>
                  <a:srgbClr val="002F8E"/>
                </a:solidFill>
              </a:rPr>
              <a:t> </a:t>
            </a:r>
            <a:r>
              <a:rPr lang="en-US" dirty="0" smtClean="0">
                <a:solidFill>
                  <a:srgbClr val="002F8E"/>
                </a:solidFill>
              </a:rPr>
              <a:t>(</a:t>
            </a:r>
            <a:r>
              <a:rPr lang="en-US" dirty="0" err="1" smtClean="0">
                <a:solidFill>
                  <a:srgbClr val="002F8E"/>
                </a:solidFill>
              </a:rPr>
              <a:t>sPHENIX</a:t>
            </a:r>
            <a:r>
              <a:rPr lang="en-US" dirty="0" smtClean="0">
                <a:solidFill>
                  <a:srgbClr val="002F8E"/>
                </a:solidFill>
              </a:rPr>
              <a:t>  2/5-2/25, STAR 2/26-3/18)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97693"/>
            <a:ext cx="8229600" cy="4664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71600" y="1143000"/>
            <a:ext cx="944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 smtClean="0"/>
              <a:t>sPHENIX</a:t>
            </a:r>
            <a:endParaRPr lang="en-US" sz="1400" dirty="0" smtClean="0"/>
          </a:p>
          <a:p>
            <a:pPr algn="ctr"/>
            <a:r>
              <a:rPr lang="en-US" sz="1400" dirty="0" smtClean="0"/>
              <a:t>HCAL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0" y="1402838"/>
            <a:ext cx="944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 smtClean="0"/>
              <a:t>sPHENIX</a:t>
            </a:r>
            <a:endParaRPr lang="en-US" sz="1400" dirty="0" smtClean="0"/>
          </a:p>
          <a:p>
            <a:pPr algn="ctr"/>
            <a:r>
              <a:rPr lang="en-US" sz="1400" dirty="0" smtClean="0"/>
              <a:t>EMCAL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4660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C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000099"/>
      </a:accent2>
      <a:accent3>
        <a:srgbClr val="000099"/>
      </a:accent3>
      <a:accent4>
        <a:srgbClr val="8064A2"/>
      </a:accent4>
      <a:accent5>
        <a:srgbClr val="4BACC6"/>
      </a:accent5>
      <a:accent6>
        <a:srgbClr val="00009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0000C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000099"/>
      </a:accent2>
      <a:accent3>
        <a:srgbClr val="000099"/>
      </a:accent3>
      <a:accent4>
        <a:srgbClr val="8064A2"/>
      </a:accent4>
      <a:accent5>
        <a:srgbClr val="4BACC6"/>
      </a:accent5>
      <a:accent6>
        <a:srgbClr val="00009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3990</TotalTime>
  <Words>193</Words>
  <Application>Microsoft Office PowerPoint</Application>
  <PresentationFormat>On-screen Show (4:3)</PresentationFormat>
  <Paragraphs>39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1_Office Theme</vt:lpstr>
      <vt:lpstr>PowerPoint Presentation</vt:lpstr>
      <vt:lpstr>EMCAL Prototype</vt:lpstr>
      <vt:lpstr>sPHENIX EMCAL Prototype Test with Cosmic Rays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Woody</dc:creator>
  <cp:lastModifiedBy>Craig Woody</cp:lastModifiedBy>
  <cp:revision>721</cp:revision>
  <dcterms:created xsi:type="dcterms:W3CDTF">2012-02-22T21:24:35Z</dcterms:created>
  <dcterms:modified xsi:type="dcterms:W3CDTF">2014-01-08T23:05:02Z</dcterms:modified>
</cp:coreProperties>
</file>